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  <p:embeddedFont>
      <p:font typeface="Montserrat Classic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55463" y="1562913"/>
            <a:ext cx="13577074" cy="7161173"/>
            <a:chOff x="0" y="0"/>
            <a:chExt cx="4952954" cy="26124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953" cy="2612415"/>
            </a:xfrm>
            <a:custGeom>
              <a:avLst/>
              <a:gdLst/>
              <a:ahLst/>
              <a:cxnLst/>
              <a:rect l="l" t="t" r="r" b="b"/>
              <a:pathLst>
                <a:path w="4952953" h="2612415">
                  <a:moveTo>
                    <a:pt x="0" y="0"/>
                  </a:moveTo>
                  <a:lnTo>
                    <a:pt x="4952953" y="0"/>
                  </a:lnTo>
                  <a:lnTo>
                    <a:pt x="4952953" y="2612415"/>
                  </a:lnTo>
                  <a:lnTo>
                    <a:pt x="0" y="2612415"/>
                  </a:lnTo>
                  <a:close/>
                </a:path>
              </a:pathLst>
            </a:custGeom>
            <a:solidFill>
              <a:srgbClr val="00163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37732" y="4367464"/>
            <a:ext cx="10554961" cy="29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967">
                <a:solidFill>
                  <a:srgbClr val="F4F8FF"/>
                </a:solidFill>
                <a:latin typeface="Montserrat"/>
              </a:rPr>
              <a:t>Tema: DESARROLLO DE UNA PLATAFORMA WEB DE RESERVAS DE ESPACIO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04961" y="2449753"/>
            <a:ext cx="8078078" cy="146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8"/>
              </a:lnSpc>
              <a:spcBef>
                <a:spcPct val="0"/>
              </a:spcBef>
            </a:pPr>
            <a:r>
              <a:rPr lang="en-US" sz="5105" spc="255">
                <a:solidFill>
                  <a:srgbClr val="F4F8FF"/>
                </a:solidFill>
                <a:latin typeface="Anton"/>
              </a:rPr>
              <a:t>“AÑO DE LA UNIDAD, LA PAZ Y EL DESARROLLO”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7732" y="4998126"/>
            <a:ext cx="6300879" cy="29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967">
                <a:solidFill>
                  <a:srgbClr val="F4F8FF"/>
                </a:solidFill>
                <a:latin typeface="Montserrat"/>
              </a:rPr>
              <a:t>Instructor: JOSE LUIS HUARCAYA WINCHEZ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73321" y="5631774"/>
            <a:ext cx="6300879" cy="29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967">
                <a:solidFill>
                  <a:srgbClr val="F4F8FF"/>
                </a:solidFill>
                <a:latin typeface="Montserrat"/>
              </a:rPr>
              <a:t>Alumno : MULATO MACHUCA ALVARO DEYVI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6790" y="6805390"/>
            <a:ext cx="6874420" cy="62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sz="4345" spc="217">
                <a:solidFill>
                  <a:srgbClr val="F4F8FF"/>
                </a:solidFill>
                <a:latin typeface="Anton"/>
              </a:rPr>
              <a:t>SENATI - 2023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118962" y="1553388"/>
            <a:ext cx="2659115" cy="847165"/>
          </a:xfrm>
          <a:custGeom>
            <a:avLst/>
            <a:gdLst/>
            <a:ahLst/>
            <a:cxnLst/>
            <a:rect l="l" t="t" r="r" b="b"/>
            <a:pathLst>
              <a:path w="2659115" h="847165">
                <a:moveTo>
                  <a:pt x="0" y="0"/>
                </a:moveTo>
                <a:lnTo>
                  <a:pt x="2659115" y="0"/>
                </a:lnTo>
                <a:lnTo>
                  <a:pt x="2659115" y="847165"/>
                </a:lnTo>
                <a:lnTo>
                  <a:pt x="0" y="84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387" b="-2655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55463" y="1562913"/>
            <a:ext cx="13577074" cy="7161173"/>
            <a:chOff x="0" y="0"/>
            <a:chExt cx="4952954" cy="26124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953" cy="2612415"/>
            </a:xfrm>
            <a:custGeom>
              <a:avLst/>
              <a:gdLst/>
              <a:ahLst/>
              <a:cxnLst/>
              <a:rect l="l" t="t" r="r" b="b"/>
              <a:pathLst>
                <a:path w="4952953" h="2612415">
                  <a:moveTo>
                    <a:pt x="0" y="0"/>
                  </a:moveTo>
                  <a:lnTo>
                    <a:pt x="4952953" y="0"/>
                  </a:lnTo>
                  <a:lnTo>
                    <a:pt x="4952953" y="2612415"/>
                  </a:lnTo>
                  <a:lnTo>
                    <a:pt x="0" y="2612415"/>
                  </a:lnTo>
                  <a:close/>
                </a:path>
              </a:pathLst>
            </a:custGeom>
            <a:solidFill>
              <a:srgbClr val="00163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06416" y="2348877"/>
            <a:ext cx="3613721" cy="123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5"/>
              </a:lnSpc>
            </a:pPr>
            <a:r>
              <a:rPr lang="en-US" sz="8603" spc="430">
                <a:solidFill>
                  <a:srgbClr val="F4F8FF"/>
                </a:solidFill>
                <a:latin typeface="Anton"/>
              </a:rPr>
              <a:t>INDICE: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64629" y="4181193"/>
            <a:ext cx="9558742" cy="241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003" lvl="1" indent="-457002">
              <a:lnSpc>
                <a:spcPts val="4741"/>
              </a:lnSpc>
              <a:buFont typeface="Arial"/>
              <a:buChar char="•"/>
            </a:pPr>
            <a:r>
              <a:rPr lang="en-US" sz="4233" spc="211">
                <a:solidFill>
                  <a:srgbClr val="F4F8FF"/>
                </a:solidFill>
                <a:latin typeface="Anton"/>
              </a:rPr>
              <a:t>RESUMEN EJECUTIVO</a:t>
            </a:r>
          </a:p>
          <a:p>
            <a:pPr marL="914003" lvl="1" indent="-457002">
              <a:lnSpc>
                <a:spcPts val="4741"/>
              </a:lnSpc>
              <a:buFont typeface="Arial"/>
              <a:buChar char="•"/>
            </a:pPr>
            <a:r>
              <a:rPr lang="en-US" sz="4233" spc="211">
                <a:solidFill>
                  <a:srgbClr val="F4F8FF"/>
                </a:solidFill>
                <a:latin typeface="Anton"/>
              </a:rPr>
              <a:t>OBJETIVO GENERAL </a:t>
            </a:r>
          </a:p>
          <a:p>
            <a:pPr marL="914003" lvl="1" indent="-457002">
              <a:lnSpc>
                <a:spcPts val="4741"/>
              </a:lnSpc>
              <a:buFont typeface="Arial"/>
              <a:buChar char="•"/>
            </a:pPr>
            <a:r>
              <a:rPr lang="en-US" sz="4233" spc="211">
                <a:solidFill>
                  <a:srgbClr val="F4F8FF"/>
                </a:solidFill>
                <a:latin typeface="Anton"/>
              </a:rPr>
              <a:t>PROBLEMAS Y OBJETIVOS</a:t>
            </a:r>
          </a:p>
          <a:p>
            <a:pPr marL="914003" lvl="1" indent="-457002">
              <a:lnSpc>
                <a:spcPts val="4741"/>
              </a:lnSpc>
              <a:spcBef>
                <a:spcPct val="0"/>
              </a:spcBef>
              <a:buFont typeface="Arial"/>
              <a:buChar char="•"/>
            </a:pPr>
            <a:r>
              <a:rPr lang="en-US" sz="4233" spc="211">
                <a:solidFill>
                  <a:srgbClr val="F4F8FF"/>
                </a:solidFill>
                <a:latin typeface="Anton"/>
              </a:rPr>
              <a:t>DIAGRAMAS CASOS DE 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55463" y="1562913"/>
            <a:ext cx="13577074" cy="7161173"/>
            <a:chOff x="0" y="0"/>
            <a:chExt cx="4952954" cy="26124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953" cy="2612415"/>
            </a:xfrm>
            <a:custGeom>
              <a:avLst/>
              <a:gdLst/>
              <a:ahLst/>
              <a:cxnLst/>
              <a:rect l="l" t="t" r="r" b="b"/>
              <a:pathLst>
                <a:path w="4952953" h="2612415">
                  <a:moveTo>
                    <a:pt x="0" y="0"/>
                  </a:moveTo>
                  <a:lnTo>
                    <a:pt x="4952953" y="0"/>
                  </a:lnTo>
                  <a:lnTo>
                    <a:pt x="4952953" y="2612415"/>
                  </a:lnTo>
                  <a:lnTo>
                    <a:pt x="0" y="2612415"/>
                  </a:lnTo>
                  <a:close/>
                </a:path>
              </a:pathLst>
            </a:custGeom>
            <a:solidFill>
              <a:srgbClr val="00163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832059" y="6104362"/>
            <a:ext cx="3031644" cy="2021096"/>
          </a:xfrm>
          <a:custGeom>
            <a:avLst/>
            <a:gdLst/>
            <a:ahLst/>
            <a:cxnLst/>
            <a:rect l="l" t="t" r="r" b="b"/>
            <a:pathLst>
              <a:path w="3031644" h="2021096">
                <a:moveTo>
                  <a:pt x="0" y="0"/>
                </a:moveTo>
                <a:lnTo>
                  <a:pt x="3031644" y="0"/>
                </a:lnTo>
                <a:lnTo>
                  <a:pt x="3031644" y="2021096"/>
                </a:lnTo>
                <a:lnTo>
                  <a:pt x="0" y="2021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18962" y="1553388"/>
            <a:ext cx="2659115" cy="847165"/>
          </a:xfrm>
          <a:custGeom>
            <a:avLst/>
            <a:gdLst/>
            <a:ahLst/>
            <a:cxnLst/>
            <a:rect l="l" t="t" r="r" b="b"/>
            <a:pathLst>
              <a:path w="2659115" h="847165">
                <a:moveTo>
                  <a:pt x="0" y="0"/>
                </a:moveTo>
                <a:lnTo>
                  <a:pt x="2659115" y="0"/>
                </a:lnTo>
                <a:lnTo>
                  <a:pt x="2659115" y="847165"/>
                </a:lnTo>
                <a:lnTo>
                  <a:pt x="0" y="84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387" b="-2655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46096" y="4670614"/>
            <a:ext cx="8803570" cy="143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1"/>
              </a:lnSpc>
            </a:pPr>
            <a:r>
              <a:rPr lang="en-US" sz="1967">
                <a:solidFill>
                  <a:srgbClr val="F4F8FF"/>
                </a:solidFill>
                <a:latin typeface="Montserrat"/>
              </a:rPr>
              <a:t>Busca desarrollar una aplicación web que permita a los clientes reservar espacios de manera eficiente y conveniente. Esta aplicación tiene como objetivo mejorar la experiencia del cliente al proporcionar información detallada sobre los espacios disponibles, horarios y precios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4629" y="2696087"/>
            <a:ext cx="9558742" cy="121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  <a:spcBef>
                <a:spcPct val="0"/>
              </a:spcBef>
            </a:pPr>
            <a:r>
              <a:rPr lang="en-US" sz="4233" spc="211">
                <a:solidFill>
                  <a:srgbClr val="F4F8FF"/>
                </a:solidFill>
                <a:latin typeface="Anton"/>
              </a:rPr>
              <a:t>DESARROLLO DE UNA PLATAFORMA WEB DE RESERVAS DE ESPACIO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6540" y="1028700"/>
            <a:ext cx="8791460" cy="8229600"/>
            <a:chOff x="0" y="0"/>
            <a:chExt cx="11721947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882" r="15882"/>
            <a:stretch>
              <a:fillRect/>
            </a:stretch>
          </p:blipFill>
          <p:spPr>
            <a:xfrm>
              <a:off x="0" y="0"/>
              <a:ext cx="11721947" cy="109728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76325"/>
            <a:ext cx="7762760" cy="10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r>
              <a:rPr lang="en-US" sz="7200" spc="359">
                <a:solidFill>
                  <a:srgbClr val="001630"/>
                </a:solidFill>
                <a:latin typeface="Anton"/>
              </a:rPr>
              <a:t>RESUMEN: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26974"/>
            <a:ext cx="7762760" cy="7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001630"/>
                </a:solidFill>
                <a:latin typeface="Montserrat Classic"/>
              </a:rPr>
              <a:t>EJECUTIVO DEL PROYECTO DE INNOVACIÓN Y/O MEJORA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160" y="3836438"/>
            <a:ext cx="6931654" cy="19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Montserrat Bold"/>
              </a:rPr>
              <a:t>EL PROBLEMA:</a:t>
            </a:r>
          </a:p>
          <a:p>
            <a:pPr>
              <a:lnSpc>
                <a:spcPts val="2006"/>
              </a:lnSpc>
            </a:pPr>
            <a:endParaRPr lang="en-US" sz="1700">
              <a:solidFill>
                <a:srgbClr val="001630"/>
              </a:solidFill>
              <a:latin typeface="Montserrat Bold"/>
            </a:endParaRPr>
          </a:p>
          <a:p>
            <a:pPr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Montserrat"/>
              </a:rPr>
              <a:t>La empresa actualmente carece de un sistema eficiente para la reserva de espacios, lo que genera confusiones, retrasos y una experiencia insatisfactoria para los clientes. La falta de un sistema centralizado limita el crecimiento y la satisfacción de los usuarios.</a:t>
            </a:r>
          </a:p>
          <a:p>
            <a:pPr>
              <a:lnSpc>
                <a:spcPts val="2006"/>
              </a:lnSpc>
            </a:pPr>
            <a:endParaRPr lang="en-US" sz="1700">
              <a:solidFill>
                <a:srgbClr val="001630"/>
              </a:solidFill>
              <a:latin typeface="Montserrat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5654040" y="1574826"/>
            <a:ext cx="6492240" cy="0"/>
          </a:xfrm>
          <a:prstGeom prst="line">
            <a:avLst/>
          </a:prstGeom>
          <a:ln w="47625" cap="rnd">
            <a:solidFill>
              <a:srgbClr val="F4F8FF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1183160" y="6079131"/>
            <a:ext cx="6931654" cy="272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Montserrat Bold"/>
              </a:rPr>
              <a:t>LOS OBJETIVOS:</a:t>
            </a:r>
          </a:p>
          <a:p>
            <a:pPr>
              <a:lnSpc>
                <a:spcPts val="2006"/>
              </a:lnSpc>
            </a:pPr>
            <a:endParaRPr lang="en-US" sz="1700">
              <a:solidFill>
                <a:srgbClr val="001630"/>
              </a:solidFill>
              <a:latin typeface="Montserrat Bold"/>
            </a:endParaRPr>
          </a:p>
          <a:p>
            <a:pPr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Montserrat"/>
              </a:rPr>
              <a:t>Desarrollar una aplicación web intuitiva que permita a los clientes reservar espacios  de manera eficiente y conveniente. Mejorar la experiencia del cliente al proporcionar información detallada sobre los espacios disponibles, horarios y precios. Optimizar la gestión interna al automatizar el proceso de reserva y reducir la carga administrativa. Impulsar la rentabilidad al aumentar la ocupación de los espacios y atraer a nuevos clientes.</a:t>
            </a:r>
          </a:p>
          <a:p>
            <a:pPr>
              <a:lnSpc>
                <a:spcPts val="2006"/>
              </a:lnSpc>
            </a:pPr>
            <a:endParaRPr lang="en-US" sz="1700">
              <a:solidFill>
                <a:srgbClr val="00163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7420" y="9210675"/>
            <a:ext cx="6492240" cy="0"/>
          </a:xfrm>
          <a:prstGeom prst="line">
            <a:avLst/>
          </a:prstGeom>
          <a:ln w="47625" cap="rnd">
            <a:solidFill>
              <a:srgbClr val="001630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8846825" y="2625554"/>
            <a:ext cx="9046690" cy="5035891"/>
          </a:xfrm>
          <a:custGeom>
            <a:avLst/>
            <a:gdLst/>
            <a:ahLst/>
            <a:cxnLst/>
            <a:rect l="l" t="t" r="r" b="b"/>
            <a:pathLst>
              <a:path w="9046690" h="5035891">
                <a:moveTo>
                  <a:pt x="0" y="0"/>
                </a:moveTo>
                <a:lnTo>
                  <a:pt x="9046690" y="0"/>
                </a:lnTo>
                <a:lnTo>
                  <a:pt x="9046690" y="5035892"/>
                </a:lnTo>
                <a:lnTo>
                  <a:pt x="0" y="5035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1266" y="4135374"/>
            <a:ext cx="7781903" cy="20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r>
              <a:rPr lang="en-US" sz="7200" spc="359">
                <a:solidFill>
                  <a:srgbClr val="001630"/>
                </a:solidFill>
                <a:latin typeface="Anton"/>
              </a:rPr>
              <a:t>DIAGRAMA DE CASOS DE USO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7420" y="9210675"/>
            <a:ext cx="6492240" cy="0"/>
          </a:xfrm>
          <a:prstGeom prst="line">
            <a:avLst/>
          </a:prstGeom>
          <a:ln w="47625" cap="rnd">
            <a:solidFill>
              <a:srgbClr val="001630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8642261" y="2280910"/>
            <a:ext cx="8617039" cy="5725179"/>
          </a:xfrm>
          <a:custGeom>
            <a:avLst/>
            <a:gdLst/>
            <a:ahLst/>
            <a:cxnLst/>
            <a:rect l="l" t="t" r="r" b="b"/>
            <a:pathLst>
              <a:path w="8617039" h="5725179">
                <a:moveTo>
                  <a:pt x="0" y="0"/>
                </a:moveTo>
                <a:lnTo>
                  <a:pt x="8617039" y="0"/>
                </a:lnTo>
                <a:lnTo>
                  <a:pt x="8617039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1266" y="2673179"/>
            <a:ext cx="7781903" cy="410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endParaRPr/>
          </a:p>
          <a:p>
            <a:pPr>
              <a:lnSpc>
                <a:spcPts val="8064"/>
              </a:lnSpc>
            </a:pPr>
            <a:r>
              <a:rPr lang="en-US" sz="7200" spc="359">
                <a:solidFill>
                  <a:srgbClr val="001630"/>
                </a:solidFill>
                <a:latin typeface="Anton"/>
              </a:rPr>
              <a:t>Diagrama de casos de uso “gestión reserva”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7420" y="9210675"/>
            <a:ext cx="6492240" cy="0"/>
          </a:xfrm>
          <a:prstGeom prst="line">
            <a:avLst/>
          </a:prstGeom>
          <a:ln w="47625" cap="rnd">
            <a:solidFill>
              <a:srgbClr val="001630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9587424" y="2171924"/>
            <a:ext cx="5922904" cy="5943153"/>
          </a:xfrm>
          <a:custGeom>
            <a:avLst/>
            <a:gdLst/>
            <a:ahLst/>
            <a:cxnLst/>
            <a:rect l="l" t="t" r="r" b="b"/>
            <a:pathLst>
              <a:path w="5922904" h="5943153">
                <a:moveTo>
                  <a:pt x="0" y="0"/>
                </a:moveTo>
                <a:lnTo>
                  <a:pt x="5922903" y="0"/>
                </a:lnTo>
                <a:lnTo>
                  <a:pt x="5922903" y="5943152"/>
                </a:lnTo>
                <a:lnTo>
                  <a:pt x="0" y="594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1266" y="3116199"/>
            <a:ext cx="7781903" cy="410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r>
              <a:rPr lang="en-US" sz="7200" spc="359">
                <a:solidFill>
                  <a:srgbClr val="001630"/>
                </a:solidFill>
                <a:latin typeface="Anton"/>
              </a:rPr>
              <a:t>DIAGRAMA DE ACTIVIDAD DE SESIÓN</a:t>
            </a:r>
          </a:p>
          <a:p>
            <a:pPr>
              <a:lnSpc>
                <a:spcPts val="8064"/>
              </a:lnSpc>
            </a:pPr>
            <a:endParaRPr lang="en-US" sz="7200" spc="359">
              <a:solidFill>
                <a:srgbClr val="001630"/>
              </a:solidFill>
              <a:latin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7420" y="9210675"/>
            <a:ext cx="6492240" cy="0"/>
          </a:xfrm>
          <a:prstGeom prst="line">
            <a:avLst/>
          </a:prstGeom>
          <a:ln w="47625" cap="rnd">
            <a:solidFill>
              <a:srgbClr val="001630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8810603" y="3110492"/>
            <a:ext cx="8807912" cy="4066015"/>
          </a:xfrm>
          <a:custGeom>
            <a:avLst/>
            <a:gdLst/>
            <a:ahLst/>
            <a:cxnLst/>
            <a:rect l="l" t="t" r="r" b="b"/>
            <a:pathLst>
              <a:path w="8807912" h="4066015">
                <a:moveTo>
                  <a:pt x="0" y="0"/>
                </a:moveTo>
                <a:lnTo>
                  <a:pt x="8807912" y="0"/>
                </a:lnTo>
                <a:lnTo>
                  <a:pt x="8807912" y="4066016"/>
                </a:lnTo>
                <a:lnTo>
                  <a:pt x="0" y="406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06611"/>
            <a:ext cx="7781903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endParaRPr dirty="0"/>
          </a:p>
          <a:p>
            <a:pPr>
              <a:lnSpc>
                <a:spcPts val="8064"/>
              </a:lnSpc>
            </a:pPr>
            <a:r>
              <a:rPr lang="en-US" sz="7200" spc="359" dirty="0">
                <a:solidFill>
                  <a:srgbClr val="001630"/>
                </a:solidFill>
                <a:latin typeface="Anton"/>
              </a:rPr>
              <a:t>DIAGRAMA DE ACTIVIDAD “GESTION DE RESERVAS”</a:t>
            </a:r>
          </a:p>
          <a:p>
            <a:pPr>
              <a:lnSpc>
                <a:spcPts val="8064"/>
              </a:lnSpc>
            </a:pPr>
            <a:endParaRPr lang="en-US" sz="7200" spc="359" dirty="0">
              <a:solidFill>
                <a:srgbClr val="001630"/>
              </a:solidFill>
              <a:latin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7420" y="9210675"/>
            <a:ext cx="6492240" cy="0"/>
          </a:xfrm>
          <a:prstGeom prst="line">
            <a:avLst/>
          </a:prstGeom>
          <a:ln w="47625" cap="rnd">
            <a:solidFill>
              <a:srgbClr val="001630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7431015" y="2312660"/>
            <a:ext cx="9828285" cy="5661681"/>
          </a:xfrm>
          <a:custGeom>
            <a:avLst/>
            <a:gdLst/>
            <a:ahLst/>
            <a:cxnLst/>
            <a:rect l="l" t="t" r="r" b="b"/>
            <a:pathLst>
              <a:path w="9828285" h="5661681">
                <a:moveTo>
                  <a:pt x="0" y="0"/>
                </a:moveTo>
                <a:lnTo>
                  <a:pt x="9828285" y="0"/>
                </a:lnTo>
                <a:lnTo>
                  <a:pt x="9828285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06611"/>
            <a:ext cx="7781903" cy="512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4"/>
              </a:lnSpc>
            </a:pPr>
            <a:endParaRPr/>
          </a:p>
          <a:p>
            <a:pPr>
              <a:lnSpc>
                <a:spcPts val="8064"/>
              </a:lnSpc>
            </a:pPr>
            <a:r>
              <a:rPr lang="en-US" sz="7200" spc="359">
                <a:solidFill>
                  <a:srgbClr val="001630"/>
                </a:solidFill>
                <a:latin typeface="Anton"/>
              </a:rPr>
              <a:t> DIAGRAMA DE PROCESOS</a:t>
            </a:r>
          </a:p>
          <a:p>
            <a:pPr>
              <a:lnSpc>
                <a:spcPts val="8064"/>
              </a:lnSpc>
            </a:pPr>
            <a:endParaRPr lang="en-US" sz="7200" spc="359">
              <a:solidFill>
                <a:srgbClr val="001630"/>
              </a:solidFill>
              <a:latin typeface="Anton"/>
            </a:endParaRPr>
          </a:p>
          <a:p>
            <a:pPr>
              <a:lnSpc>
                <a:spcPts val="8064"/>
              </a:lnSpc>
            </a:pPr>
            <a:endParaRPr lang="en-US" sz="7200" spc="359">
              <a:solidFill>
                <a:srgbClr val="001630"/>
              </a:solidFill>
              <a:latin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Personalizado</PresentationFormat>
  <Paragraphs>28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Anton</vt:lpstr>
      <vt:lpstr>Montserrat Bold</vt:lpstr>
      <vt:lpstr>Montserrat</vt:lpstr>
      <vt:lpstr>Calibri</vt:lpstr>
      <vt:lpstr>Montserrat Classic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Presentaciones Marketing Geometrico Negro</dc:title>
  <cp:lastModifiedBy>Jhordin</cp:lastModifiedBy>
  <cp:revision>2</cp:revision>
  <dcterms:created xsi:type="dcterms:W3CDTF">2006-08-16T00:00:00Z</dcterms:created>
  <dcterms:modified xsi:type="dcterms:W3CDTF">2023-12-01T19:47:09Z</dcterms:modified>
  <dc:identifier>DAF1wPRu84g</dc:identifier>
</cp:coreProperties>
</file>